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  <p:sldMasterId id="2147483679" r:id="rId2"/>
  </p:sldMasterIdLst>
  <p:notesMasterIdLst>
    <p:notesMasterId r:id="rId5"/>
  </p:notesMasterIdLst>
  <p:sldIdLst>
    <p:sldId id="318" r:id="rId3"/>
    <p:sldId id="299" r:id="rId4"/>
  </p:sldIdLst>
  <p:sldSz cx="9144000" cy="5143500" type="screen16x9"/>
  <p:notesSz cx="6858000" cy="9144000"/>
  <p:embeddedFontLst>
    <p:embeddedFont>
      <p:font typeface="Alata" pitchFamily="2" charset="77"/>
      <p:regular r:id="rId6"/>
    </p:embeddedFont>
    <p:embeddedFont>
      <p:font typeface="Montserrat" pitchFamily="2" charset="77"/>
      <p:regular r:id="rId7"/>
      <p:bold r:id="rId8"/>
      <p:italic r:id="rId9"/>
      <p:boldItalic r:id="rId10"/>
    </p:embeddedFont>
    <p:embeddedFont>
      <p:font typeface="Proxima Nova" panose="02000506030000020004" pitchFamily="2" charset="0"/>
      <p:regular r:id="rId11"/>
      <p:bold r:id="rId12"/>
      <p:italic r:id="rId13"/>
      <p:boldItalic r:id="rId14"/>
    </p:embeddedFont>
    <p:embeddedFont>
      <p:font typeface="Proxima Nova Semibold" panose="020005060300000200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3ED59-20C7-4FDF-8DCA-8A14D1AA1C8C}" name="Microsoft Office User" initials="MOU" userId="Microsoft Office Us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6AA558-1DDF-491C-A1C4-F17332610713}">
  <a:tblStyle styleId="{5D6AA558-1DDF-491C-A1C4-F173326107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3333"/>
  </p:normalViewPr>
  <p:slideViewPr>
    <p:cSldViewPr snapToGrid="0" snapToObjects="1">
      <p:cViewPr varScale="1">
        <p:scale>
          <a:sx n="123" d="100"/>
          <a:sy n="123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23" Type="http://schemas.microsoft.com/office/2018/10/relationships/authors" Target="authors.xml"/><Relationship Id="rId10" Type="http://schemas.openxmlformats.org/officeDocument/2006/relationships/font" Target="fonts/font5.fntdata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d960996673_0_5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d960996673_0_5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Trich symptom severity decreased in the treatment condition significantly more than in the waitlist condition over the course </a:t>
            </a:r>
            <a:r>
              <a:rPr lang="en-US" sz="1100" b="0" i="0" u="none" strike="noStrike" cap="none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of treatment.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Trich psych inflex decreased in the treatment condition significantly more than in the waitlist condition over the course of treatment.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The website showed promise with access and reach. Could function as a standalone treatment or a first step to more intensive treatment depending on willingness. It may also help us provide accessibility to evidence based treatments to folks in rural areas. It could also be a resource for </a:t>
            </a:r>
            <a:r>
              <a:rPr lang="en-US" dirty="0" err="1"/>
              <a:t>cllinicans</a:t>
            </a:r>
            <a:r>
              <a:rPr lang="en-US" dirty="0"/>
              <a:t> to recommend to clients with trich when the clinician may not have knowledge of evidence based interventions for trich.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044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6" name="Google Shape;8926;gdcc031ca31_0_16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27" name="Google Shape;8927;gdcc031ca31_0_16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189800" y="1398513"/>
            <a:ext cx="4239900" cy="8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1"/>
          </p:nvPr>
        </p:nvSpPr>
        <p:spPr>
          <a:xfrm>
            <a:off x="5016225" y="2368275"/>
            <a:ext cx="3422400" cy="1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grpSp>
        <p:nvGrpSpPr>
          <p:cNvPr id="54" name="Google Shape;54;p9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55" name="Google Shape;55;p9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" name="Google Shape;56;p9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57" name="Google Shape;57;p9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9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9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0" name="Google Shape;60;p9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61" name="Google Shape;61;p9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62" name="Google Shape;62;p9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" name="Google Shape;63;p9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64" name="Google Shape;64;p9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" name="Google Shape;65;p9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" name="Google Shape;66;p9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67" name="Google Shape;67;p9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30"/>
          <p:cNvGrpSpPr/>
          <p:nvPr/>
        </p:nvGrpSpPr>
        <p:grpSpPr>
          <a:xfrm>
            <a:off x="-25" y="0"/>
            <a:ext cx="9144020" cy="342900"/>
            <a:chOff x="-25" y="0"/>
            <a:chExt cx="9144020" cy="342900"/>
          </a:xfrm>
        </p:grpSpPr>
        <p:sp>
          <p:nvSpPr>
            <p:cNvPr id="290" name="Google Shape;290;p30"/>
            <p:cNvSpPr/>
            <p:nvPr/>
          </p:nvSpPr>
          <p:spPr>
            <a:xfrm>
              <a:off x="-25" y="0"/>
              <a:ext cx="9144020" cy="342900"/>
            </a:xfrm>
            <a:custGeom>
              <a:avLst/>
              <a:gdLst/>
              <a:ahLst/>
              <a:cxnLst/>
              <a:rect l="l" t="t" r="r" b="b"/>
              <a:pathLst>
                <a:path w="43778" h="1407" extrusionOk="0">
                  <a:moveTo>
                    <a:pt x="0" y="0"/>
                  </a:moveTo>
                  <a:lnTo>
                    <a:pt x="0" y="1406"/>
                  </a:lnTo>
                  <a:lnTo>
                    <a:pt x="43777" y="1406"/>
                  </a:lnTo>
                  <a:lnTo>
                    <a:pt x="437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1" name="Google Shape;291;p30"/>
            <p:cNvGrpSpPr/>
            <p:nvPr/>
          </p:nvGrpSpPr>
          <p:grpSpPr>
            <a:xfrm>
              <a:off x="215975" y="111150"/>
              <a:ext cx="642950" cy="120600"/>
              <a:chOff x="215975" y="152625"/>
              <a:chExt cx="642950" cy="120600"/>
            </a:xfrm>
          </p:grpSpPr>
          <p:sp>
            <p:nvSpPr>
              <p:cNvPr id="292" name="Google Shape;292;p30"/>
              <p:cNvSpPr/>
              <p:nvPr/>
            </p:nvSpPr>
            <p:spPr>
              <a:xfrm>
                <a:off x="215975" y="152625"/>
                <a:ext cx="120600" cy="1206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0"/>
              <p:cNvSpPr/>
              <p:nvPr/>
            </p:nvSpPr>
            <p:spPr>
              <a:xfrm>
                <a:off x="477150" y="152625"/>
                <a:ext cx="120600" cy="1206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0"/>
              <p:cNvSpPr/>
              <p:nvPr/>
            </p:nvSpPr>
            <p:spPr>
              <a:xfrm>
                <a:off x="738325" y="152625"/>
                <a:ext cx="120600" cy="120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5" name="Google Shape;295;p30"/>
          <p:cNvGrpSpPr/>
          <p:nvPr/>
        </p:nvGrpSpPr>
        <p:grpSpPr>
          <a:xfrm>
            <a:off x="66650" y="204750"/>
            <a:ext cx="9077378" cy="4938900"/>
            <a:chOff x="104750" y="204750"/>
            <a:chExt cx="9077378" cy="4938900"/>
          </a:xfrm>
        </p:grpSpPr>
        <p:grpSp>
          <p:nvGrpSpPr>
            <p:cNvPr id="296" name="Google Shape;296;p30"/>
            <p:cNvGrpSpPr/>
            <p:nvPr/>
          </p:nvGrpSpPr>
          <p:grpSpPr>
            <a:xfrm>
              <a:off x="104750" y="206700"/>
              <a:ext cx="9077378" cy="342900"/>
              <a:chOff x="-25" y="0"/>
              <a:chExt cx="9182983" cy="342900"/>
            </a:xfrm>
          </p:grpSpPr>
          <p:sp>
            <p:nvSpPr>
              <p:cNvPr id="297" name="Google Shape;297;p30"/>
              <p:cNvSpPr/>
              <p:nvPr/>
            </p:nvSpPr>
            <p:spPr>
              <a:xfrm>
                <a:off x="-25" y="0"/>
                <a:ext cx="9182983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98" name="Google Shape;298;p30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299" name="Google Shape;299;p30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0" name="Google Shape;300;p30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1" name="Google Shape;301;p30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302" name="Google Shape;302;p30"/>
            <p:cNvCxnSpPr/>
            <p:nvPr/>
          </p:nvCxnSpPr>
          <p:spPr>
            <a:xfrm>
              <a:off x="104775" y="204750"/>
              <a:ext cx="0" cy="49389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3" name="Google Shape;303;p30"/>
          <p:cNvGrpSpPr/>
          <p:nvPr/>
        </p:nvGrpSpPr>
        <p:grpSpPr>
          <a:xfrm>
            <a:off x="157050" y="405675"/>
            <a:ext cx="8986935" cy="4747800"/>
            <a:chOff x="104746" y="204750"/>
            <a:chExt cx="8986935" cy="4747800"/>
          </a:xfrm>
        </p:grpSpPr>
        <p:grpSp>
          <p:nvGrpSpPr>
            <p:cNvPr id="304" name="Google Shape;304;p30"/>
            <p:cNvGrpSpPr/>
            <p:nvPr/>
          </p:nvGrpSpPr>
          <p:grpSpPr>
            <a:xfrm>
              <a:off x="104746" y="206700"/>
              <a:ext cx="8986935" cy="342900"/>
              <a:chOff x="-29" y="0"/>
              <a:chExt cx="9091487" cy="342900"/>
            </a:xfrm>
          </p:grpSpPr>
          <p:sp>
            <p:nvSpPr>
              <p:cNvPr id="305" name="Google Shape;305;p30"/>
              <p:cNvSpPr/>
              <p:nvPr/>
            </p:nvSpPr>
            <p:spPr>
              <a:xfrm>
                <a:off x="-29" y="0"/>
                <a:ext cx="9091487" cy="342900"/>
              </a:xfrm>
              <a:custGeom>
                <a:avLst/>
                <a:gdLst/>
                <a:ahLst/>
                <a:cxnLst/>
                <a:rect l="l" t="t" r="r" b="b"/>
                <a:pathLst>
                  <a:path w="43778" h="1407" extrusionOk="0">
                    <a:moveTo>
                      <a:pt x="0" y="0"/>
                    </a:moveTo>
                    <a:lnTo>
                      <a:pt x="0" y="1406"/>
                    </a:lnTo>
                    <a:lnTo>
                      <a:pt x="43777" y="1406"/>
                    </a:lnTo>
                    <a:lnTo>
                      <a:pt x="4377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6" name="Google Shape;306;p30"/>
              <p:cNvGrpSpPr/>
              <p:nvPr/>
            </p:nvGrpSpPr>
            <p:grpSpPr>
              <a:xfrm>
                <a:off x="215975" y="111150"/>
                <a:ext cx="642950" cy="120600"/>
                <a:chOff x="215975" y="152625"/>
                <a:chExt cx="642950" cy="120600"/>
              </a:xfrm>
            </p:grpSpPr>
            <p:sp>
              <p:nvSpPr>
                <p:cNvPr id="307" name="Google Shape;307;p30"/>
                <p:cNvSpPr/>
                <p:nvPr/>
              </p:nvSpPr>
              <p:spPr>
                <a:xfrm>
                  <a:off x="21597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8" name="Google Shape;308;p30"/>
                <p:cNvSpPr/>
                <p:nvPr/>
              </p:nvSpPr>
              <p:spPr>
                <a:xfrm>
                  <a:off x="477150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9" name="Google Shape;309;p30"/>
                <p:cNvSpPr/>
                <p:nvPr/>
              </p:nvSpPr>
              <p:spPr>
                <a:xfrm>
                  <a:off x="738325" y="152625"/>
                  <a:ext cx="120600" cy="120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cxnSp>
          <p:nvCxnSpPr>
            <p:cNvPr id="310" name="Google Shape;310;p30"/>
            <p:cNvCxnSpPr/>
            <p:nvPr/>
          </p:nvCxnSpPr>
          <p:spPr>
            <a:xfrm>
              <a:off x="104775" y="204750"/>
              <a:ext cx="0" cy="4747800"/>
            </a:xfrm>
            <a:prstGeom prst="straightConnector1">
              <a:avLst/>
            </a:pr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9600"/>
            <a:ext cx="77154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lata"/>
              <a:buNone/>
              <a:defRPr sz="28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152475"/>
            <a:ext cx="771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●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○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11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ontserrat"/>
              <a:buChar char="■"/>
              <a:defRPr sz="1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7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1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313" name="Google Shape;313;p31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PfT4l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837;p42">
            <a:extLst>
              <a:ext uri="{FF2B5EF4-FFF2-40B4-BE49-F238E27FC236}">
                <a16:creationId xmlns:a16="http://schemas.microsoft.com/office/drawing/2014/main" id="{081865CB-E994-ED4F-8C94-E65ABF4F6EB1}"/>
              </a:ext>
            </a:extLst>
          </p:cNvPr>
          <p:cNvGrpSpPr/>
          <p:nvPr/>
        </p:nvGrpSpPr>
        <p:grpSpPr>
          <a:xfrm>
            <a:off x="44815" y="577768"/>
            <a:ext cx="4482413" cy="4528146"/>
            <a:chOff x="1247775" y="1035350"/>
            <a:chExt cx="3105300" cy="3362400"/>
          </a:xfrm>
        </p:grpSpPr>
        <p:sp>
          <p:nvSpPr>
            <p:cNvPr id="62" name="Google Shape;838;p42">
              <a:extLst>
                <a:ext uri="{FF2B5EF4-FFF2-40B4-BE49-F238E27FC236}">
                  <a16:creationId xmlns:a16="http://schemas.microsoft.com/office/drawing/2014/main" id="{12012B89-2471-6146-91CE-261FDA6D9BC8}"/>
                </a:ext>
              </a:extLst>
            </p:cNvPr>
            <p:cNvSpPr/>
            <p:nvPr/>
          </p:nvSpPr>
          <p:spPr>
            <a:xfrm>
              <a:off x="1247775" y="1035350"/>
              <a:ext cx="3105300" cy="3362400"/>
            </a:xfrm>
            <a:prstGeom prst="roundRect">
              <a:avLst>
                <a:gd name="adj" fmla="val 460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39;p42">
              <a:extLst>
                <a:ext uri="{FF2B5EF4-FFF2-40B4-BE49-F238E27FC236}">
                  <a16:creationId xmlns:a16="http://schemas.microsoft.com/office/drawing/2014/main" id="{6919746B-3FAF-4448-93D4-F6C52E578126}"/>
                </a:ext>
              </a:extLst>
            </p:cNvPr>
            <p:cNvSpPr/>
            <p:nvPr/>
          </p:nvSpPr>
          <p:spPr>
            <a:xfrm>
              <a:off x="1304925" y="1228725"/>
              <a:ext cx="2979600" cy="3076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40;p42">
              <a:extLst>
                <a:ext uri="{FF2B5EF4-FFF2-40B4-BE49-F238E27FC236}">
                  <a16:creationId xmlns:a16="http://schemas.microsoft.com/office/drawing/2014/main" id="{9B8EA453-8869-014C-94DF-B897DCB2E500}"/>
                </a:ext>
              </a:extLst>
            </p:cNvPr>
            <p:cNvSpPr/>
            <p:nvPr/>
          </p:nvSpPr>
          <p:spPr>
            <a:xfrm>
              <a:off x="4205829" y="1084136"/>
              <a:ext cx="78697" cy="7869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841;p42">
              <a:extLst>
                <a:ext uri="{FF2B5EF4-FFF2-40B4-BE49-F238E27FC236}">
                  <a16:creationId xmlns:a16="http://schemas.microsoft.com/office/drawing/2014/main" id="{1D356494-F5DE-FF4D-ABCE-390B735301C5}"/>
                </a:ext>
              </a:extLst>
            </p:cNvPr>
            <p:cNvSpPr/>
            <p:nvPr/>
          </p:nvSpPr>
          <p:spPr>
            <a:xfrm>
              <a:off x="4078426" y="1084136"/>
              <a:ext cx="78471" cy="7869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842;p42">
              <a:extLst>
                <a:ext uri="{FF2B5EF4-FFF2-40B4-BE49-F238E27FC236}">
                  <a16:creationId xmlns:a16="http://schemas.microsoft.com/office/drawing/2014/main" id="{C4B508CB-9417-B847-BAB0-B5E4FF3F7C26}"/>
                </a:ext>
              </a:extLst>
            </p:cNvPr>
            <p:cNvSpPr/>
            <p:nvPr/>
          </p:nvSpPr>
          <p:spPr>
            <a:xfrm>
              <a:off x="3931180" y="1083011"/>
              <a:ext cx="95158" cy="80952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5" name="Google Shape;435;p36"/>
          <p:cNvSpPr txBox="1">
            <a:spLocks noGrp="1"/>
          </p:cNvSpPr>
          <p:nvPr>
            <p:ph type="title"/>
          </p:nvPr>
        </p:nvSpPr>
        <p:spPr>
          <a:xfrm>
            <a:off x="-550718" y="-174537"/>
            <a:ext cx="7928879" cy="84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</a:rPr>
              <a:t>ACT Guide for Trichotillomania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90F665-F283-1095-5FBD-E8AB6355F0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" t="50000"/>
          <a:stretch/>
        </p:blipFill>
        <p:spPr>
          <a:xfrm>
            <a:off x="267590" y="823803"/>
            <a:ext cx="2668562" cy="21515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0229B4-878F-CF0D-18E5-3FCFBA07B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3" b="50000"/>
          <a:stretch/>
        </p:blipFill>
        <p:spPr>
          <a:xfrm>
            <a:off x="179070" y="2807231"/>
            <a:ext cx="2761491" cy="2226486"/>
          </a:xfrm>
          <a:prstGeom prst="rect">
            <a:avLst/>
          </a:prstGeom>
        </p:spPr>
      </p:pic>
      <p:sp>
        <p:nvSpPr>
          <p:cNvPr id="8" name="Google Shape;1656;p46">
            <a:extLst>
              <a:ext uri="{FF2B5EF4-FFF2-40B4-BE49-F238E27FC236}">
                <a16:creationId xmlns:a16="http://schemas.microsoft.com/office/drawing/2014/main" id="{3C6B7C45-4687-E565-7624-A9476B05CF1F}"/>
              </a:ext>
            </a:extLst>
          </p:cNvPr>
          <p:cNvSpPr txBox="1"/>
          <p:nvPr/>
        </p:nvSpPr>
        <p:spPr>
          <a:xfrm>
            <a:off x="2912063" y="1048880"/>
            <a:ext cx="1510716" cy="2151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Treatment Responders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Post: 52.78%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Follow-up: 30.5%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" sz="1200" dirty="0">
              <a:solidFill>
                <a:schemeClr val="dk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Other trials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50-60%  </a:t>
            </a:r>
          </a:p>
        </p:txBody>
      </p:sp>
      <p:grpSp>
        <p:nvGrpSpPr>
          <p:cNvPr id="15" name="Google Shape;1716;p49">
            <a:extLst>
              <a:ext uri="{FF2B5EF4-FFF2-40B4-BE49-F238E27FC236}">
                <a16:creationId xmlns:a16="http://schemas.microsoft.com/office/drawing/2014/main" id="{A3307BDA-3152-2A76-62C8-732DC5619A93}"/>
              </a:ext>
            </a:extLst>
          </p:cNvPr>
          <p:cNvGrpSpPr/>
          <p:nvPr/>
        </p:nvGrpSpPr>
        <p:grpSpPr>
          <a:xfrm flipH="1">
            <a:off x="4512314" y="577768"/>
            <a:ext cx="4493250" cy="4528146"/>
            <a:chOff x="2362200" y="890550"/>
            <a:chExt cx="4371900" cy="3362400"/>
          </a:xfrm>
        </p:grpSpPr>
        <p:sp>
          <p:nvSpPr>
            <p:cNvPr id="16" name="Google Shape;1717;p49">
              <a:extLst>
                <a:ext uri="{FF2B5EF4-FFF2-40B4-BE49-F238E27FC236}">
                  <a16:creationId xmlns:a16="http://schemas.microsoft.com/office/drawing/2014/main" id="{4BBE5F6B-8DD7-5C30-02C1-AC7A1D9F2292}"/>
                </a:ext>
              </a:extLst>
            </p:cNvPr>
            <p:cNvSpPr/>
            <p:nvPr/>
          </p:nvSpPr>
          <p:spPr>
            <a:xfrm>
              <a:off x="2362200" y="890550"/>
              <a:ext cx="4371900" cy="3362400"/>
            </a:xfrm>
            <a:prstGeom prst="roundRect">
              <a:avLst>
                <a:gd name="adj" fmla="val 4601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18;p49">
              <a:extLst>
                <a:ext uri="{FF2B5EF4-FFF2-40B4-BE49-F238E27FC236}">
                  <a16:creationId xmlns:a16="http://schemas.microsoft.com/office/drawing/2014/main" id="{7C62D680-4184-EF05-ED48-A6CC625F7028}"/>
                </a:ext>
              </a:extLst>
            </p:cNvPr>
            <p:cNvSpPr/>
            <p:nvPr/>
          </p:nvSpPr>
          <p:spPr>
            <a:xfrm>
              <a:off x="2428800" y="1109625"/>
              <a:ext cx="4238700" cy="3076500"/>
            </a:xfrm>
            <a:prstGeom prst="roundRect">
              <a:avLst>
                <a:gd name="adj" fmla="val 4795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719;p49">
              <a:extLst>
                <a:ext uri="{FF2B5EF4-FFF2-40B4-BE49-F238E27FC236}">
                  <a16:creationId xmlns:a16="http://schemas.microsoft.com/office/drawing/2014/main" id="{3792B84C-F6ED-1860-B7CE-CF05EA862EE7}"/>
                </a:ext>
              </a:extLst>
            </p:cNvPr>
            <p:cNvSpPr/>
            <p:nvPr/>
          </p:nvSpPr>
          <p:spPr>
            <a:xfrm>
              <a:off x="6588804" y="965036"/>
              <a:ext cx="78697" cy="78697"/>
            </a:xfrm>
            <a:custGeom>
              <a:avLst/>
              <a:gdLst/>
              <a:ahLst/>
              <a:cxnLst/>
              <a:rect l="l" t="t" r="r" b="b"/>
              <a:pathLst>
                <a:path w="349" h="349" extrusionOk="0">
                  <a:moveTo>
                    <a:pt x="174" y="1"/>
                  </a:moveTo>
                  <a:cubicBezTo>
                    <a:pt x="87" y="1"/>
                    <a:pt x="0" y="88"/>
                    <a:pt x="0" y="175"/>
                  </a:cubicBezTo>
                  <a:cubicBezTo>
                    <a:pt x="0" y="276"/>
                    <a:pt x="87" y="348"/>
                    <a:pt x="174" y="348"/>
                  </a:cubicBezTo>
                  <a:cubicBezTo>
                    <a:pt x="276" y="348"/>
                    <a:pt x="348" y="276"/>
                    <a:pt x="348" y="175"/>
                  </a:cubicBezTo>
                  <a:cubicBezTo>
                    <a:pt x="348" y="88"/>
                    <a:pt x="276" y="1"/>
                    <a:pt x="1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720;p49">
              <a:extLst>
                <a:ext uri="{FF2B5EF4-FFF2-40B4-BE49-F238E27FC236}">
                  <a16:creationId xmlns:a16="http://schemas.microsoft.com/office/drawing/2014/main" id="{2EC58A7C-4676-BDE3-CC9E-C18B7DD1AE69}"/>
                </a:ext>
              </a:extLst>
            </p:cNvPr>
            <p:cNvSpPr/>
            <p:nvPr/>
          </p:nvSpPr>
          <p:spPr>
            <a:xfrm>
              <a:off x="6461401" y="965036"/>
              <a:ext cx="78471" cy="78697"/>
            </a:xfrm>
            <a:custGeom>
              <a:avLst/>
              <a:gdLst/>
              <a:ahLst/>
              <a:cxnLst/>
              <a:rect l="l" t="t" r="r" b="b"/>
              <a:pathLst>
                <a:path w="348" h="349" extrusionOk="0">
                  <a:moveTo>
                    <a:pt x="174" y="1"/>
                  </a:moveTo>
                  <a:cubicBezTo>
                    <a:pt x="73" y="1"/>
                    <a:pt x="0" y="88"/>
                    <a:pt x="0" y="175"/>
                  </a:cubicBezTo>
                  <a:cubicBezTo>
                    <a:pt x="0" y="276"/>
                    <a:pt x="73" y="348"/>
                    <a:pt x="174" y="348"/>
                  </a:cubicBezTo>
                  <a:cubicBezTo>
                    <a:pt x="275" y="348"/>
                    <a:pt x="348" y="276"/>
                    <a:pt x="348" y="175"/>
                  </a:cubicBezTo>
                  <a:cubicBezTo>
                    <a:pt x="348" y="88"/>
                    <a:pt x="275" y="1"/>
                    <a:pt x="1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721;p49">
              <a:extLst>
                <a:ext uri="{FF2B5EF4-FFF2-40B4-BE49-F238E27FC236}">
                  <a16:creationId xmlns:a16="http://schemas.microsoft.com/office/drawing/2014/main" id="{61264CA3-A43E-DA1F-49E1-7B4400AADB8F}"/>
                </a:ext>
              </a:extLst>
            </p:cNvPr>
            <p:cNvSpPr/>
            <p:nvPr/>
          </p:nvSpPr>
          <p:spPr>
            <a:xfrm>
              <a:off x="6314155" y="963911"/>
              <a:ext cx="95158" cy="80952"/>
            </a:xfrm>
            <a:custGeom>
              <a:avLst/>
              <a:gdLst/>
              <a:ahLst/>
              <a:cxnLst/>
              <a:rect l="l" t="t" r="r" b="b"/>
              <a:pathLst>
                <a:path w="422" h="359" extrusionOk="0">
                  <a:moveTo>
                    <a:pt x="247" y="1"/>
                  </a:moveTo>
                  <a:cubicBezTo>
                    <a:pt x="88" y="1"/>
                    <a:pt x="1" y="189"/>
                    <a:pt x="117" y="305"/>
                  </a:cubicBezTo>
                  <a:cubicBezTo>
                    <a:pt x="154" y="342"/>
                    <a:pt x="198" y="358"/>
                    <a:pt x="241" y="358"/>
                  </a:cubicBezTo>
                  <a:cubicBezTo>
                    <a:pt x="334" y="358"/>
                    <a:pt x="421" y="283"/>
                    <a:pt x="421" y="175"/>
                  </a:cubicBezTo>
                  <a:cubicBezTo>
                    <a:pt x="421" y="73"/>
                    <a:pt x="349" y="1"/>
                    <a:pt x="2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1656;p46">
            <a:extLst>
              <a:ext uri="{FF2B5EF4-FFF2-40B4-BE49-F238E27FC236}">
                <a16:creationId xmlns:a16="http://schemas.microsoft.com/office/drawing/2014/main" id="{55AE901D-1EA3-7218-CDD2-21A49C987694}"/>
              </a:ext>
            </a:extLst>
          </p:cNvPr>
          <p:cNvSpPr txBox="1"/>
          <p:nvPr/>
        </p:nvSpPr>
        <p:spPr>
          <a:xfrm>
            <a:off x="4634016" y="786459"/>
            <a:ext cx="4493250" cy="3858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A randomized controlled trial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r>
              <a:rPr lang="en-US" sz="22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Study procedures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r>
              <a:rPr lang="en-US" sz="15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81 participants, randomized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r>
              <a:rPr lang="en-US" sz="15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8-week intervention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r>
              <a:rPr lang="en-US" sz="15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Minimal coaching provided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r>
              <a:rPr lang="en-US" sz="15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Surveys at four time points 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endParaRPr lang="en-US" sz="1500" dirty="0">
              <a:solidFill>
                <a:schemeClr val="dk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r>
              <a:rPr lang="en-US" sz="22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Efficacy</a:t>
            </a:r>
          </a:p>
          <a:p>
            <a:pPr marL="171450" lvl="4" indent="-171450">
              <a:buFont typeface="Wingdings" pitchFamily="2" charset="2"/>
              <a:buChar char="à"/>
            </a:pPr>
            <a:r>
              <a:rPr lang="en-US" sz="15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Trichotillomania severity</a:t>
            </a:r>
          </a:p>
          <a:p>
            <a:pPr marL="171450" lvl="4" indent="-171450">
              <a:buFont typeface="Wingdings" pitchFamily="2" charset="2"/>
              <a:buChar char="à"/>
            </a:pPr>
            <a:r>
              <a:rPr lang="en-US" sz="15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Trichotillomania psychological inflexibility</a:t>
            </a:r>
          </a:p>
          <a:p>
            <a:pPr marL="171450" lvl="4" indent="-171450">
              <a:buFont typeface="Wingdings" pitchFamily="2" charset="2"/>
              <a:buChar char="à"/>
            </a:pPr>
            <a:endParaRPr lang="en-US" sz="1800" dirty="0">
              <a:solidFill>
                <a:schemeClr val="dk1"/>
              </a:solidFill>
              <a:latin typeface="Alata"/>
              <a:ea typeface="Alata"/>
              <a:cs typeface="Alata"/>
              <a:sym typeface="Alata"/>
            </a:endParaRP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à"/>
            </a:pPr>
            <a:r>
              <a:rPr lang="en-US" sz="2200" dirty="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rPr>
              <a:t>Clinical Implications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34691F-2D4C-0F8B-250B-2A705BD6363C}"/>
              </a:ext>
            </a:extLst>
          </p:cNvPr>
          <p:cNvSpPr txBox="1"/>
          <p:nvPr/>
        </p:nvSpPr>
        <p:spPr>
          <a:xfrm>
            <a:off x="7533410" y="32141"/>
            <a:ext cx="16326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Capel et al., under review</a:t>
            </a:r>
          </a:p>
        </p:txBody>
      </p:sp>
    </p:spTree>
    <p:extLst>
      <p:ext uri="{BB962C8B-B14F-4D97-AF65-F5344CB8AC3E}">
        <p14:creationId xmlns:p14="http://schemas.microsoft.com/office/powerpoint/2010/main" val="389524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8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29" name="Google Shape;8929;p7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1063" y="2123075"/>
            <a:ext cx="2241874" cy="89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ealthcare Center Website by Slidesgo">
  <a:themeElements>
    <a:clrScheme name="Simple Light">
      <a:dk1>
        <a:srgbClr val="2F4A8A"/>
      </a:dk1>
      <a:lt1>
        <a:srgbClr val="FFFFFF"/>
      </a:lt1>
      <a:dk2>
        <a:srgbClr val="666666"/>
      </a:dk2>
      <a:lt2>
        <a:srgbClr val="4869B1"/>
      </a:lt2>
      <a:accent1>
        <a:srgbClr val="7EACEC"/>
      </a:accent1>
      <a:accent2>
        <a:srgbClr val="C3D9FB"/>
      </a:accent2>
      <a:accent3>
        <a:srgbClr val="90D1CB"/>
      </a:accent3>
      <a:accent4>
        <a:srgbClr val="AFDCDD"/>
      </a:accent4>
      <a:accent5>
        <a:srgbClr val="F8DBC4"/>
      </a:accent5>
      <a:accent6>
        <a:srgbClr val="FFB172"/>
      </a:accent6>
      <a:hlink>
        <a:srgbClr val="2F4A8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10694</TotalTime>
  <Words>166</Words>
  <Application>Microsoft Macintosh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Wingdings</vt:lpstr>
      <vt:lpstr>Proxima Nova Semibold</vt:lpstr>
      <vt:lpstr>Alata</vt:lpstr>
      <vt:lpstr>Arial</vt:lpstr>
      <vt:lpstr>Proxima Nova</vt:lpstr>
      <vt:lpstr>Montserrat</vt:lpstr>
      <vt:lpstr>Healthcare Center Website by Slidesgo</vt:lpstr>
      <vt:lpstr>Slidesgo Final Pages</vt:lpstr>
      <vt:lpstr>ACT Guide for Trichotillomania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Space: A trial of a ACT website for hoarding</dc:title>
  <cp:lastModifiedBy>Leila Capel</cp:lastModifiedBy>
  <cp:revision>67</cp:revision>
  <dcterms:modified xsi:type="dcterms:W3CDTF">2023-02-02T16:21:35Z</dcterms:modified>
</cp:coreProperties>
</file>